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144000" type="screen4x3"/>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26" autoAdjust="0"/>
    <p:restoredTop sz="94660"/>
  </p:normalViewPr>
  <p:slideViewPr>
    <p:cSldViewPr>
      <p:cViewPr>
        <p:scale>
          <a:sx n="150" d="100"/>
          <a:sy n="150" d="100"/>
        </p:scale>
        <p:origin x="-43" y="588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5621" cy="501576"/>
          </a:xfrm>
          <a:prstGeom prst="rect">
            <a:avLst/>
          </a:prstGeom>
        </p:spPr>
        <p:txBody>
          <a:bodyPr vert="horz" lIns="92446" tIns="46223" rIns="92446" bIns="46223" rtlCol="0"/>
          <a:lstStyle>
            <a:lvl1pPr algn="l">
              <a:defRPr sz="1200"/>
            </a:lvl1pPr>
          </a:lstStyle>
          <a:p>
            <a:r>
              <a:rPr kumimoji="1" lang="ja-JP" altLang="en-US" smtClean="0"/>
              <a:t>地域雇用創造推進事業　ご担当者様</a:t>
            </a:r>
            <a:endParaRPr kumimoji="1" lang="ja-JP" altLang="en-US"/>
          </a:p>
        </p:txBody>
      </p:sp>
      <p:sp>
        <p:nvSpPr>
          <p:cNvPr id="3" name="日付プレースホルダー 2"/>
          <p:cNvSpPr>
            <a:spLocks noGrp="1"/>
          </p:cNvSpPr>
          <p:nvPr>
            <p:ph type="dt" sz="quarter" idx="1"/>
          </p:nvPr>
        </p:nvSpPr>
        <p:spPr>
          <a:xfrm>
            <a:off x="3900934" y="0"/>
            <a:ext cx="2985621" cy="501576"/>
          </a:xfrm>
          <a:prstGeom prst="rect">
            <a:avLst/>
          </a:prstGeom>
        </p:spPr>
        <p:txBody>
          <a:bodyPr vert="horz" lIns="92446" tIns="46223" rIns="92446" bIns="46223" rtlCol="0"/>
          <a:lstStyle>
            <a:lvl1pPr algn="r">
              <a:defRPr sz="1200"/>
            </a:lvl1pPr>
          </a:lstStyle>
          <a:p>
            <a:fld id="{A2EC7D8C-D4D7-4648-89B0-FAE744E9AC8C}" type="datetimeFigureOut">
              <a:rPr kumimoji="1" lang="ja-JP" altLang="en-US" smtClean="0"/>
              <a:t>2016/4/19</a:t>
            </a:fld>
            <a:endParaRPr kumimoji="1" lang="ja-JP" altLang="en-US"/>
          </a:p>
        </p:txBody>
      </p:sp>
      <p:sp>
        <p:nvSpPr>
          <p:cNvPr id="4" name="フッター プレースホルダー 3"/>
          <p:cNvSpPr>
            <a:spLocks noGrp="1"/>
          </p:cNvSpPr>
          <p:nvPr>
            <p:ph type="ftr" sz="quarter" idx="2"/>
          </p:nvPr>
        </p:nvSpPr>
        <p:spPr>
          <a:xfrm>
            <a:off x="0" y="9517122"/>
            <a:ext cx="2985621" cy="501575"/>
          </a:xfrm>
          <a:prstGeom prst="rect">
            <a:avLst/>
          </a:prstGeom>
        </p:spPr>
        <p:txBody>
          <a:bodyPr vert="horz" lIns="92446" tIns="46223" rIns="92446" bIns="4622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0934" y="9517122"/>
            <a:ext cx="2985621" cy="501575"/>
          </a:xfrm>
          <a:prstGeom prst="rect">
            <a:avLst/>
          </a:prstGeom>
        </p:spPr>
        <p:txBody>
          <a:bodyPr vert="horz" lIns="92446" tIns="46223" rIns="92446" bIns="46223" rtlCol="0" anchor="b"/>
          <a:lstStyle>
            <a:lvl1pPr algn="r">
              <a:defRPr sz="1200"/>
            </a:lvl1pPr>
          </a:lstStyle>
          <a:p>
            <a:fld id="{674A3EB1-BC46-4D75-BBC7-388173BFC6C8}" type="slidenum">
              <a:rPr kumimoji="1" lang="ja-JP" altLang="en-US" smtClean="0"/>
              <a:t>‹#›</a:t>
            </a:fld>
            <a:endParaRPr kumimoji="1" lang="ja-JP" altLang="en-US"/>
          </a:p>
        </p:txBody>
      </p:sp>
    </p:spTree>
    <p:extLst>
      <p:ext uri="{BB962C8B-B14F-4D97-AF65-F5344CB8AC3E}">
        <p14:creationId xmlns:p14="http://schemas.microsoft.com/office/powerpoint/2010/main" val="37433388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5621" cy="501576"/>
          </a:xfrm>
          <a:prstGeom prst="rect">
            <a:avLst/>
          </a:prstGeom>
        </p:spPr>
        <p:txBody>
          <a:bodyPr vert="horz" lIns="92446" tIns="46223" rIns="92446" bIns="46223" rtlCol="0"/>
          <a:lstStyle>
            <a:lvl1pPr algn="l">
              <a:defRPr sz="1200"/>
            </a:lvl1pPr>
          </a:lstStyle>
          <a:p>
            <a:r>
              <a:rPr kumimoji="1" lang="ja-JP" altLang="en-US" smtClean="0"/>
              <a:t>地域雇用創造推進事業　ご担当者様</a:t>
            </a:r>
            <a:endParaRPr kumimoji="1" lang="ja-JP" altLang="en-US"/>
          </a:p>
        </p:txBody>
      </p:sp>
      <p:sp>
        <p:nvSpPr>
          <p:cNvPr id="3" name="日付プレースホルダー 2"/>
          <p:cNvSpPr>
            <a:spLocks noGrp="1"/>
          </p:cNvSpPr>
          <p:nvPr>
            <p:ph type="dt" idx="1"/>
          </p:nvPr>
        </p:nvSpPr>
        <p:spPr>
          <a:xfrm>
            <a:off x="3900934" y="0"/>
            <a:ext cx="2985621" cy="501576"/>
          </a:xfrm>
          <a:prstGeom prst="rect">
            <a:avLst/>
          </a:prstGeom>
        </p:spPr>
        <p:txBody>
          <a:bodyPr vert="horz" lIns="92446" tIns="46223" rIns="92446" bIns="46223" rtlCol="0"/>
          <a:lstStyle>
            <a:lvl1pPr algn="r">
              <a:defRPr sz="1200"/>
            </a:lvl1pPr>
          </a:lstStyle>
          <a:p>
            <a:fld id="{AF8E090C-7058-4ED6-A074-5B1FE58D75B7}" type="datetimeFigureOut">
              <a:rPr kumimoji="1" lang="ja-JP" altLang="en-US" smtClean="0"/>
              <a:t>2016/4/19</a:t>
            </a:fld>
            <a:endParaRPr kumimoji="1" lang="ja-JP" altLang="en-US"/>
          </a:p>
        </p:txBody>
      </p:sp>
      <p:sp>
        <p:nvSpPr>
          <p:cNvPr id="4" name="スライド イメージ プレースホルダー 3"/>
          <p:cNvSpPr>
            <a:spLocks noGrp="1" noRot="1" noChangeAspect="1"/>
          </p:cNvSpPr>
          <p:nvPr>
            <p:ph type="sldImg" idx="2"/>
          </p:nvPr>
        </p:nvSpPr>
        <p:spPr>
          <a:xfrm>
            <a:off x="2033588" y="750888"/>
            <a:ext cx="2820987" cy="3759200"/>
          </a:xfrm>
          <a:prstGeom prst="rect">
            <a:avLst/>
          </a:prstGeom>
          <a:noFill/>
          <a:ln w="12700">
            <a:solidFill>
              <a:prstClr val="black"/>
            </a:solidFill>
          </a:ln>
        </p:spPr>
        <p:txBody>
          <a:bodyPr vert="horz" lIns="92446" tIns="46223" rIns="92446" bIns="46223" rtlCol="0" anchor="ctr"/>
          <a:lstStyle/>
          <a:p>
            <a:endParaRPr lang="ja-JP" altLang="en-US"/>
          </a:p>
        </p:txBody>
      </p:sp>
      <p:sp>
        <p:nvSpPr>
          <p:cNvPr id="5" name="ノート プレースホルダー 4"/>
          <p:cNvSpPr>
            <a:spLocks noGrp="1"/>
          </p:cNvSpPr>
          <p:nvPr>
            <p:ph type="body" sz="quarter" idx="3"/>
          </p:nvPr>
        </p:nvSpPr>
        <p:spPr>
          <a:xfrm>
            <a:off x="688495" y="4759362"/>
            <a:ext cx="5511174" cy="4509375"/>
          </a:xfrm>
          <a:prstGeom prst="rect">
            <a:avLst/>
          </a:prstGeom>
        </p:spPr>
        <p:txBody>
          <a:bodyPr vert="horz" lIns="92446" tIns="46223" rIns="92446" bIns="4622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7122"/>
            <a:ext cx="2985621" cy="501575"/>
          </a:xfrm>
          <a:prstGeom prst="rect">
            <a:avLst/>
          </a:prstGeom>
        </p:spPr>
        <p:txBody>
          <a:bodyPr vert="horz" lIns="92446" tIns="46223" rIns="92446" bIns="4622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0934" y="9517122"/>
            <a:ext cx="2985621" cy="501575"/>
          </a:xfrm>
          <a:prstGeom prst="rect">
            <a:avLst/>
          </a:prstGeom>
        </p:spPr>
        <p:txBody>
          <a:bodyPr vert="horz" lIns="92446" tIns="46223" rIns="92446" bIns="46223" rtlCol="0" anchor="b"/>
          <a:lstStyle>
            <a:lvl1pPr algn="r">
              <a:defRPr sz="1200"/>
            </a:lvl1pPr>
          </a:lstStyle>
          <a:p>
            <a:fld id="{AE461756-9B94-4B42-812D-AD0CEA674DAE}" type="slidenum">
              <a:rPr kumimoji="1" lang="ja-JP" altLang="en-US" smtClean="0"/>
              <a:t>‹#›</a:t>
            </a:fld>
            <a:endParaRPr kumimoji="1" lang="ja-JP" altLang="en-US"/>
          </a:p>
        </p:txBody>
      </p:sp>
    </p:spTree>
    <p:extLst>
      <p:ext uri="{BB962C8B-B14F-4D97-AF65-F5344CB8AC3E}">
        <p14:creationId xmlns:p14="http://schemas.microsoft.com/office/powerpoint/2010/main" val="414428674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E461756-9B94-4B42-812D-AD0CEA674DAE}" type="slidenum">
              <a:rPr kumimoji="1" lang="ja-JP" altLang="en-US" smtClean="0"/>
              <a:t>1</a:t>
            </a:fld>
            <a:endParaRPr kumimoji="1" lang="ja-JP" altLang="en-US"/>
          </a:p>
        </p:txBody>
      </p:sp>
      <p:sp>
        <p:nvSpPr>
          <p:cNvPr id="5" name="ヘッダー プレースホルダー 4"/>
          <p:cNvSpPr>
            <a:spLocks noGrp="1"/>
          </p:cNvSpPr>
          <p:nvPr>
            <p:ph type="hdr" sz="quarter" idx="11"/>
          </p:nvPr>
        </p:nvSpPr>
        <p:spPr/>
        <p:txBody>
          <a:bodyPr/>
          <a:lstStyle/>
          <a:p>
            <a:r>
              <a:rPr kumimoji="1" lang="ja-JP" altLang="en-US" smtClean="0"/>
              <a:t>地域雇用創造推進事業　ご担当者様</a:t>
            </a:r>
            <a:endParaRPr kumimoji="1" lang="ja-JP" altLang="en-US"/>
          </a:p>
        </p:txBody>
      </p:sp>
    </p:spTree>
    <p:extLst>
      <p:ext uri="{BB962C8B-B14F-4D97-AF65-F5344CB8AC3E}">
        <p14:creationId xmlns:p14="http://schemas.microsoft.com/office/powerpoint/2010/main" val="106240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43101BE-B871-476C-925E-CDC60882B64F}" type="datetimeFigureOut">
              <a:rPr kumimoji="1" lang="ja-JP" altLang="en-US" smtClean="0"/>
              <a:t>2016/4/19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0D58A8-E57D-4199-B23E-D5B4F44C7F53}" type="slidenum">
              <a:rPr kumimoji="1" lang="ja-JP" altLang="en-US" smtClean="0"/>
              <a:t>‹#›</a:t>
            </a:fld>
            <a:endParaRPr kumimoji="1" lang="ja-JP" altLang="en-US"/>
          </a:p>
        </p:txBody>
      </p:sp>
    </p:spTree>
    <p:extLst>
      <p:ext uri="{BB962C8B-B14F-4D97-AF65-F5344CB8AC3E}">
        <p14:creationId xmlns:p14="http://schemas.microsoft.com/office/powerpoint/2010/main" val="3022238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43101BE-B871-476C-925E-CDC60882B64F}" type="datetimeFigureOut">
              <a:rPr kumimoji="1" lang="ja-JP" altLang="en-US" smtClean="0"/>
              <a:t>2016/4/19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0D58A8-E57D-4199-B23E-D5B4F44C7F53}" type="slidenum">
              <a:rPr kumimoji="1" lang="ja-JP" altLang="en-US" smtClean="0"/>
              <a:t>‹#›</a:t>
            </a:fld>
            <a:endParaRPr kumimoji="1" lang="ja-JP" altLang="en-US"/>
          </a:p>
        </p:txBody>
      </p:sp>
    </p:spTree>
    <p:extLst>
      <p:ext uri="{BB962C8B-B14F-4D97-AF65-F5344CB8AC3E}">
        <p14:creationId xmlns:p14="http://schemas.microsoft.com/office/powerpoint/2010/main" val="51886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43101BE-B871-476C-925E-CDC60882B64F}" type="datetimeFigureOut">
              <a:rPr kumimoji="1" lang="ja-JP" altLang="en-US" smtClean="0"/>
              <a:t>2016/4/19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0D58A8-E57D-4199-B23E-D5B4F44C7F53}" type="slidenum">
              <a:rPr kumimoji="1" lang="ja-JP" altLang="en-US" smtClean="0"/>
              <a:t>‹#›</a:t>
            </a:fld>
            <a:endParaRPr kumimoji="1" lang="ja-JP" altLang="en-US"/>
          </a:p>
        </p:txBody>
      </p:sp>
    </p:spTree>
    <p:extLst>
      <p:ext uri="{BB962C8B-B14F-4D97-AF65-F5344CB8AC3E}">
        <p14:creationId xmlns:p14="http://schemas.microsoft.com/office/powerpoint/2010/main" val="17840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43101BE-B871-476C-925E-CDC60882B64F}" type="datetimeFigureOut">
              <a:rPr kumimoji="1" lang="ja-JP" altLang="en-US" smtClean="0"/>
              <a:t>2016/4/19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0D58A8-E57D-4199-B23E-D5B4F44C7F53}" type="slidenum">
              <a:rPr kumimoji="1" lang="ja-JP" altLang="en-US" smtClean="0"/>
              <a:t>‹#›</a:t>
            </a:fld>
            <a:endParaRPr kumimoji="1" lang="ja-JP" altLang="en-US"/>
          </a:p>
        </p:txBody>
      </p:sp>
    </p:spTree>
    <p:extLst>
      <p:ext uri="{BB962C8B-B14F-4D97-AF65-F5344CB8AC3E}">
        <p14:creationId xmlns:p14="http://schemas.microsoft.com/office/powerpoint/2010/main" val="1561415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43101BE-B871-476C-925E-CDC60882B64F}" type="datetimeFigureOut">
              <a:rPr kumimoji="1" lang="ja-JP" altLang="en-US" smtClean="0"/>
              <a:t>2016/4/19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0D58A8-E57D-4199-B23E-D5B4F44C7F53}" type="slidenum">
              <a:rPr kumimoji="1" lang="ja-JP" altLang="en-US" smtClean="0"/>
              <a:t>‹#›</a:t>
            </a:fld>
            <a:endParaRPr kumimoji="1" lang="ja-JP" altLang="en-US"/>
          </a:p>
        </p:txBody>
      </p:sp>
    </p:spTree>
    <p:extLst>
      <p:ext uri="{BB962C8B-B14F-4D97-AF65-F5344CB8AC3E}">
        <p14:creationId xmlns:p14="http://schemas.microsoft.com/office/powerpoint/2010/main" val="3902634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43101BE-B871-476C-925E-CDC60882B64F}" type="datetimeFigureOut">
              <a:rPr kumimoji="1" lang="ja-JP" altLang="en-US" smtClean="0"/>
              <a:t>2016/4/19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0D58A8-E57D-4199-B23E-D5B4F44C7F53}" type="slidenum">
              <a:rPr kumimoji="1" lang="ja-JP" altLang="en-US" smtClean="0"/>
              <a:t>‹#›</a:t>
            </a:fld>
            <a:endParaRPr kumimoji="1" lang="ja-JP" altLang="en-US"/>
          </a:p>
        </p:txBody>
      </p:sp>
    </p:spTree>
    <p:extLst>
      <p:ext uri="{BB962C8B-B14F-4D97-AF65-F5344CB8AC3E}">
        <p14:creationId xmlns:p14="http://schemas.microsoft.com/office/powerpoint/2010/main" val="3697475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43101BE-B871-476C-925E-CDC60882B64F}" type="datetimeFigureOut">
              <a:rPr kumimoji="1" lang="ja-JP" altLang="en-US" smtClean="0"/>
              <a:t>2016/4/19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B0D58A8-E57D-4199-B23E-D5B4F44C7F53}" type="slidenum">
              <a:rPr kumimoji="1" lang="ja-JP" altLang="en-US" smtClean="0"/>
              <a:t>‹#›</a:t>
            </a:fld>
            <a:endParaRPr kumimoji="1" lang="ja-JP" altLang="en-US"/>
          </a:p>
        </p:txBody>
      </p:sp>
    </p:spTree>
    <p:extLst>
      <p:ext uri="{BB962C8B-B14F-4D97-AF65-F5344CB8AC3E}">
        <p14:creationId xmlns:p14="http://schemas.microsoft.com/office/powerpoint/2010/main" val="1779779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43101BE-B871-476C-925E-CDC60882B64F}" type="datetimeFigureOut">
              <a:rPr kumimoji="1" lang="ja-JP" altLang="en-US" smtClean="0"/>
              <a:t>2016/4/19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B0D58A8-E57D-4199-B23E-D5B4F44C7F53}" type="slidenum">
              <a:rPr kumimoji="1" lang="ja-JP" altLang="en-US" smtClean="0"/>
              <a:t>‹#›</a:t>
            </a:fld>
            <a:endParaRPr kumimoji="1" lang="ja-JP" altLang="en-US"/>
          </a:p>
        </p:txBody>
      </p:sp>
    </p:spTree>
    <p:extLst>
      <p:ext uri="{BB962C8B-B14F-4D97-AF65-F5344CB8AC3E}">
        <p14:creationId xmlns:p14="http://schemas.microsoft.com/office/powerpoint/2010/main" val="85748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43101BE-B871-476C-925E-CDC60882B64F}" type="datetimeFigureOut">
              <a:rPr kumimoji="1" lang="ja-JP" altLang="en-US" smtClean="0"/>
              <a:t>2016/4/19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B0D58A8-E57D-4199-B23E-D5B4F44C7F53}" type="slidenum">
              <a:rPr kumimoji="1" lang="ja-JP" altLang="en-US" smtClean="0"/>
              <a:t>‹#›</a:t>
            </a:fld>
            <a:endParaRPr kumimoji="1" lang="ja-JP" altLang="en-US"/>
          </a:p>
        </p:txBody>
      </p:sp>
    </p:spTree>
    <p:extLst>
      <p:ext uri="{BB962C8B-B14F-4D97-AF65-F5344CB8AC3E}">
        <p14:creationId xmlns:p14="http://schemas.microsoft.com/office/powerpoint/2010/main" val="1407108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3101BE-B871-476C-925E-CDC60882B64F}" type="datetimeFigureOut">
              <a:rPr kumimoji="1" lang="ja-JP" altLang="en-US" smtClean="0"/>
              <a:t>2016/4/19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0D58A8-E57D-4199-B23E-D5B4F44C7F53}" type="slidenum">
              <a:rPr kumimoji="1" lang="ja-JP" altLang="en-US" smtClean="0"/>
              <a:t>‹#›</a:t>
            </a:fld>
            <a:endParaRPr kumimoji="1" lang="ja-JP" altLang="en-US"/>
          </a:p>
        </p:txBody>
      </p:sp>
    </p:spTree>
    <p:extLst>
      <p:ext uri="{BB962C8B-B14F-4D97-AF65-F5344CB8AC3E}">
        <p14:creationId xmlns:p14="http://schemas.microsoft.com/office/powerpoint/2010/main" val="2595665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3101BE-B871-476C-925E-CDC60882B64F}" type="datetimeFigureOut">
              <a:rPr kumimoji="1" lang="ja-JP" altLang="en-US" smtClean="0"/>
              <a:t>2016/4/19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0D58A8-E57D-4199-B23E-D5B4F44C7F53}" type="slidenum">
              <a:rPr kumimoji="1" lang="ja-JP" altLang="en-US" smtClean="0"/>
              <a:t>‹#›</a:t>
            </a:fld>
            <a:endParaRPr kumimoji="1" lang="ja-JP" altLang="en-US"/>
          </a:p>
        </p:txBody>
      </p:sp>
    </p:spTree>
    <p:extLst>
      <p:ext uri="{BB962C8B-B14F-4D97-AF65-F5344CB8AC3E}">
        <p14:creationId xmlns:p14="http://schemas.microsoft.com/office/powerpoint/2010/main" val="443416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43101BE-B871-476C-925E-CDC60882B64F}" type="datetimeFigureOut">
              <a:rPr kumimoji="1" lang="ja-JP" altLang="en-US" smtClean="0"/>
              <a:t>2016/4/19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B0D58A8-E57D-4199-B23E-D5B4F44C7F53}" type="slidenum">
              <a:rPr kumimoji="1" lang="ja-JP" altLang="en-US" smtClean="0"/>
              <a:t>‹#›</a:t>
            </a:fld>
            <a:endParaRPr kumimoji="1" lang="ja-JP" altLang="en-US"/>
          </a:p>
        </p:txBody>
      </p:sp>
    </p:spTree>
    <p:extLst>
      <p:ext uri="{BB962C8B-B14F-4D97-AF65-F5344CB8AC3E}">
        <p14:creationId xmlns:p14="http://schemas.microsoft.com/office/powerpoint/2010/main" val="25893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tahara@officetahara.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3469" y="107504"/>
            <a:ext cx="6378003" cy="779858"/>
          </a:xfrm>
          <a:ln w="38100">
            <a:solidFill>
              <a:schemeClr val="accent1"/>
            </a:solidFill>
          </a:ln>
        </p:spPr>
        <p:txBody>
          <a:bodyPr>
            <a:normAutofit fontScale="90000"/>
          </a:bodyPr>
          <a:lstStyle/>
          <a:p>
            <a:r>
              <a:rPr kumimoji="1" lang="en-US" altLang="ja-JP" sz="2200" dirty="0" smtClean="0"/>
              <a:t/>
            </a:r>
            <a:br>
              <a:rPr kumimoji="1" lang="en-US" altLang="ja-JP" sz="2200" dirty="0" smtClean="0"/>
            </a:br>
            <a:r>
              <a:rPr lang="ja-JP" altLang="en-US" sz="2200" dirty="0" smtClean="0"/>
              <a:t>　　　　　　　　</a:t>
            </a:r>
            <a:r>
              <a:rPr lang="en-US" altLang="ja-JP" sz="2200" dirty="0" smtClean="0"/>
              <a:t/>
            </a:r>
            <a:br>
              <a:rPr lang="en-US" altLang="ja-JP" sz="2200" dirty="0" smtClean="0"/>
            </a:br>
            <a:r>
              <a:rPr lang="ja-JP" altLang="en-US" sz="1300" b="1" u="sng" dirty="0" smtClean="0"/>
              <a:t>地方自治体　政策課</a:t>
            </a:r>
            <a:r>
              <a:rPr lang="ja-JP" altLang="en-US" sz="1300" b="1" u="sng" dirty="0" smtClean="0"/>
              <a:t>　ご担当者様　</a:t>
            </a:r>
            <a:r>
              <a:rPr lang="en-US" altLang="ja-JP" sz="1300" b="1" u="sng" dirty="0" smtClean="0"/>
              <a:t/>
            </a:r>
            <a:br>
              <a:rPr lang="en-US" altLang="ja-JP" sz="1300" b="1" u="sng" dirty="0" smtClean="0"/>
            </a:br>
            <a:r>
              <a:rPr lang="ja-JP" altLang="en-US" sz="1200" dirty="0"/>
              <a:t>　</a:t>
            </a:r>
            <a:r>
              <a:rPr lang="ja-JP" altLang="en-US" sz="1200" dirty="0" smtClean="0"/>
              <a:t>　　　　　　</a:t>
            </a:r>
            <a:r>
              <a:rPr lang="en-US" altLang="ja-JP" sz="1200" dirty="0" smtClean="0"/>
              <a:t/>
            </a:r>
            <a:br>
              <a:rPr lang="en-US" altLang="ja-JP" sz="1200" dirty="0" smtClean="0"/>
            </a:br>
            <a:r>
              <a:rPr lang="ja-JP" altLang="en-US" sz="1200" dirty="0"/>
              <a:t>　</a:t>
            </a:r>
            <a:r>
              <a:rPr lang="ja-JP" altLang="en-US" sz="1200" dirty="0" smtClean="0"/>
              <a:t>　　　</a:t>
            </a:r>
            <a:r>
              <a:rPr lang="ja-JP" altLang="en-US" sz="2000" b="1" dirty="0" smtClean="0"/>
              <a:t>地方創生加速化交付金事業を全力</a:t>
            </a:r>
            <a:r>
              <a:rPr kumimoji="1" lang="ja-JP" altLang="en-US" sz="2000" b="1" dirty="0" smtClean="0"/>
              <a:t>サポート</a:t>
            </a:r>
            <a:r>
              <a:rPr kumimoji="1" lang="ja-JP" altLang="en-US" sz="2000" b="1" dirty="0" smtClean="0"/>
              <a:t>します！</a:t>
            </a:r>
            <a:r>
              <a:rPr kumimoji="1" lang="en-US" altLang="ja-JP" sz="2000" b="1" dirty="0" smtClean="0"/>
              <a:t/>
            </a:r>
            <a:br>
              <a:rPr kumimoji="1" lang="en-US" altLang="ja-JP" sz="2000" b="1" dirty="0" smtClean="0"/>
            </a:br>
            <a:r>
              <a:rPr kumimoji="1" lang="ja-JP" altLang="en-US" sz="2200" dirty="0" smtClean="0"/>
              <a:t>　　　　</a:t>
            </a:r>
            <a:r>
              <a:rPr kumimoji="1" lang="en-US" altLang="ja-JP" sz="1800" u="sng" dirty="0" smtClean="0"/>
              <a:t/>
            </a:r>
            <a:br>
              <a:rPr kumimoji="1" lang="en-US" altLang="ja-JP" sz="1800" u="sng" dirty="0" smtClean="0"/>
            </a:br>
            <a:endParaRPr kumimoji="1" lang="ja-JP" altLang="en-US" sz="1800" u="sng" dirty="0"/>
          </a:p>
        </p:txBody>
      </p:sp>
      <p:sp>
        <p:nvSpPr>
          <p:cNvPr id="3" name="サブタイトル 2"/>
          <p:cNvSpPr>
            <a:spLocks noGrp="1"/>
          </p:cNvSpPr>
          <p:nvPr>
            <p:ph type="subTitle" idx="1"/>
          </p:nvPr>
        </p:nvSpPr>
        <p:spPr>
          <a:xfrm>
            <a:off x="283150" y="6588224"/>
            <a:ext cx="6462707" cy="1224136"/>
          </a:xfrm>
          <a:ln>
            <a:solidFill>
              <a:schemeClr val="tx1"/>
            </a:solidFill>
          </a:ln>
        </p:spPr>
        <p:txBody>
          <a:bodyPr>
            <a:normAutofit fontScale="92500"/>
          </a:bodyPr>
          <a:lstStyle/>
          <a:p>
            <a:r>
              <a:rPr lang="ja-JP" altLang="en-US" sz="1100" dirty="0" smtClean="0">
                <a:solidFill>
                  <a:schemeClr val="tx1"/>
                </a:solidFill>
                <a:latin typeface="HGS創英角ﾎﾟｯﾌﾟ体" panose="040B0A00000000000000" pitchFamily="50" charset="-128"/>
                <a:ea typeface="HGS創英角ﾎﾟｯﾌﾟ体" panose="040B0A00000000000000" pitchFamily="50" charset="-128"/>
              </a:rPr>
              <a:t>弊社取り扱い実績の一例</a:t>
            </a:r>
            <a:endParaRPr lang="en-US" altLang="ja-JP" sz="1100" dirty="0" smtClean="0">
              <a:solidFill>
                <a:schemeClr val="tx1"/>
              </a:solidFill>
              <a:latin typeface="HGS創英角ﾎﾟｯﾌﾟ体" panose="040B0A00000000000000" pitchFamily="50" charset="-128"/>
              <a:ea typeface="HGS創英角ﾎﾟｯﾌﾟ体" panose="040B0A00000000000000" pitchFamily="50" charset="-128"/>
            </a:endParaRPr>
          </a:p>
          <a:p>
            <a:pPr algn="l"/>
            <a:r>
              <a:rPr lang="ja-JP" altLang="en-US" sz="900" b="1" dirty="0" smtClean="0">
                <a:solidFill>
                  <a:schemeClr val="tx1"/>
                </a:solidFill>
                <a:latin typeface="+mj-ea"/>
                <a:ea typeface="+mj-ea"/>
              </a:rPr>
              <a:t>□</a:t>
            </a:r>
            <a:r>
              <a:rPr lang="ja-JP" altLang="en-US" sz="900" b="1" u="sng" dirty="0" smtClean="0">
                <a:solidFill>
                  <a:schemeClr val="tx1"/>
                </a:solidFill>
                <a:latin typeface="+mj-ea"/>
                <a:ea typeface="+mj-ea"/>
              </a:rPr>
              <a:t>厚生労働省・実践型地域雇用創造事業</a:t>
            </a:r>
            <a:r>
              <a:rPr lang="ja-JP" altLang="en-US" sz="900" b="1" dirty="0" smtClean="0">
                <a:solidFill>
                  <a:schemeClr val="tx1"/>
                </a:solidFill>
                <a:latin typeface="+mj-ea"/>
                <a:ea typeface="+mj-ea"/>
              </a:rPr>
              <a:t>（</a:t>
            </a:r>
            <a:r>
              <a:rPr lang="ja-JP" altLang="en-US" sz="900" dirty="0" smtClean="0">
                <a:solidFill>
                  <a:schemeClr val="tx1"/>
                </a:solidFill>
                <a:latin typeface="+mn-ea"/>
              </a:rPr>
              <a:t>秋田県</a:t>
            </a:r>
            <a:r>
              <a:rPr lang="ja-JP" altLang="en-US" sz="900" dirty="0" smtClean="0">
                <a:solidFill>
                  <a:schemeClr val="tx1"/>
                </a:solidFill>
                <a:latin typeface="+mn-ea"/>
              </a:rPr>
              <a:t>・横手市雇用創出協議会、高知県・</a:t>
            </a:r>
            <a:r>
              <a:rPr kumimoji="1" lang="ja-JP" altLang="en-US" sz="900" dirty="0" smtClean="0">
                <a:solidFill>
                  <a:schemeClr val="tx1"/>
                </a:solidFill>
                <a:latin typeface="+mn-ea"/>
              </a:rPr>
              <a:t>四万十市雇用創造促進協議会、高知県・</a:t>
            </a:r>
            <a:r>
              <a:rPr lang="ja-JP" altLang="en-US" sz="900" dirty="0" smtClean="0">
                <a:solidFill>
                  <a:schemeClr val="tx1"/>
                </a:solidFill>
                <a:latin typeface="+mn-ea"/>
              </a:rPr>
              <a:t>しまんと町地域雇用創造協議会、</a:t>
            </a:r>
            <a:r>
              <a:rPr kumimoji="1" lang="ja-JP" altLang="en-US" sz="900" dirty="0" smtClean="0">
                <a:solidFill>
                  <a:schemeClr val="tx1"/>
                </a:solidFill>
                <a:latin typeface="+mn-ea"/>
              </a:rPr>
              <a:t>沖縄県・糸満市地域雇用創造推進協議会、栃木県・</a:t>
            </a:r>
            <a:r>
              <a:rPr lang="ja-JP" altLang="en-US" sz="900" dirty="0" smtClean="0">
                <a:solidFill>
                  <a:schemeClr val="tx1"/>
                </a:solidFill>
                <a:latin typeface="+mn-ea"/>
              </a:rPr>
              <a:t>茂木町雇用創造推進協議会、熊本県・</a:t>
            </a:r>
            <a:r>
              <a:rPr kumimoji="1" lang="ja-JP" altLang="en-US" sz="900" dirty="0" smtClean="0">
                <a:solidFill>
                  <a:schemeClr val="tx1"/>
                </a:solidFill>
                <a:latin typeface="+mn-ea"/>
              </a:rPr>
              <a:t>上天草地域産業雇用創出協議会、</a:t>
            </a:r>
            <a:r>
              <a:rPr lang="ja-JP" altLang="en-US" sz="900" dirty="0" smtClean="0">
                <a:solidFill>
                  <a:schemeClr val="tx1"/>
                </a:solidFill>
                <a:latin typeface="+mn-ea"/>
              </a:rPr>
              <a:t>山形県・最上町交流促進課、青森県・五所川原市雇用創出協議会、山形県・村山市地域雇用創造推進協議会、島根県出雲市雇用創造推進協議会、静岡県狩野川流域雇用創造協議会　山形県庄内町新産業創造協議会、鹿児島県さつま町雇用創造推進協議会、青森県・青森市地域雇用機会増大促進協議会　秋田県由利本荘市雇用創造協議会　埼玉県加須市地域雇用創造協議会　以上１６</a:t>
            </a:r>
            <a:r>
              <a:rPr lang="ja-JP" altLang="en-US" sz="900" dirty="0" smtClean="0">
                <a:solidFill>
                  <a:schemeClr val="tx1"/>
                </a:solidFill>
                <a:latin typeface="+mn-ea"/>
              </a:rPr>
              <a:t>協議会）</a:t>
            </a:r>
            <a:endParaRPr lang="en-US" altLang="ja-JP" sz="900" dirty="0" smtClean="0">
              <a:solidFill>
                <a:schemeClr val="tx1"/>
              </a:solidFill>
              <a:latin typeface="+mn-ea"/>
            </a:endParaRPr>
          </a:p>
          <a:p>
            <a:pPr algn="l"/>
            <a:r>
              <a:rPr kumimoji="1" lang="ja-JP" altLang="en-US" sz="900" dirty="0" smtClean="0">
                <a:solidFill>
                  <a:schemeClr val="tx1"/>
                </a:solidFill>
                <a:latin typeface="+mn-ea"/>
              </a:rPr>
              <a:t>□</a:t>
            </a:r>
            <a:r>
              <a:rPr kumimoji="1" lang="ja-JP" altLang="en-US" sz="900" b="1" u="sng" dirty="0" smtClean="0">
                <a:solidFill>
                  <a:schemeClr val="tx1"/>
                </a:solidFill>
                <a:latin typeface="+mn-ea"/>
              </a:rPr>
              <a:t>人材育成事業</a:t>
            </a:r>
            <a:r>
              <a:rPr kumimoji="1" lang="ja-JP" altLang="en-US" sz="900" dirty="0" smtClean="0">
                <a:solidFill>
                  <a:schemeClr val="tx1"/>
                </a:solidFill>
                <a:latin typeface="+mn-ea"/>
              </a:rPr>
              <a:t>（内閣府管理者研修、経済産業係長研修、ＪＴＢ教育旅行リーダー研修、ゆう</a:t>
            </a:r>
            <a:r>
              <a:rPr kumimoji="1" lang="ja-JP" altLang="en-US" sz="900" dirty="0" err="1" smtClean="0">
                <a:solidFill>
                  <a:schemeClr val="tx1"/>
                </a:solidFill>
                <a:latin typeface="+mn-ea"/>
              </a:rPr>
              <a:t>ちょ</a:t>
            </a:r>
            <a:r>
              <a:rPr kumimoji="1" lang="ja-JP" altLang="en-US" sz="900" dirty="0" smtClean="0">
                <a:solidFill>
                  <a:schemeClr val="tx1"/>
                </a:solidFill>
                <a:latin typeface="+mn-ea"/>
              </a:rPr>
              <a:t>銀行社員研修、ＮＴＴ新人研修　他）</a:t>
            </a:r>
            <a:endParaRPr kumimoji="1" lang="en-US" altLang="ja-JP" sz="900" dirty="0" smtClean="0">
              <a:solidFill>
                <a:schemeClr val="tx1"/>
              </a:solidFill>
              <a:latin typeface="+mn-ea"/>
            </a:endParaRPr>
          </a:p>
          <a:p>
            <a:pPr algn="l"/>
            <a:r>
              <a:rPr lang="ja-JP" altLang="en-US" sz="900" dirty="0" smtClean="0">
                <a:solidFill>
                  <a:schemeClr val="tx1"/>
                </a:solidFill>
                <a:latin typeface="+mn-ea"/>
              </a:rPr>
              <a:t>□</a:t>
            </a:r>
            <a:r>
              <a:rPr lang="ja-JP" altLang="en-US" sz="900" b="1" u="sng" dirty="0" smtClean="0">
                <a:solidFill>
                  <a:schemeClr val="tx1"/>
                </a:solidFill>
                <a:latin typeface="+mn-ea"/>
              </a:rPr>
              <a:t>地域活性化事業</a:t>
            </a:r>
            <a:r>
              <a:rPr lang="ja-JP" altLang="en-US" sz="900" dirty="0" smtClean="0">
                <a:solidFill>
                  <a:schemeClr val="tx1"/>
                </a:solidFill>
                <a:latin typeface="+mn-ea"/>
              </a:rPr>
              <a:t>（東京国際大学まちづくりＣＯＣ事業、大垣共立銀行地域活性化セミナー、観光庁インバウンド（訪日客）受け入れ促進事業　他）</a:t>
            </a:r>
            <a:endParaRPr lang="en-US" altLang="ja-JP" sz="900" dirty="0" smtClean="0">
              <a:solidFill>
                <a:schemeClr val="tx1"/>
              </a:solidFill>
              <a:latin typeface="+mn-ea"/>
            </a:endParaRPr>
          </a:p>
          <a:p>
            <a:pPr algn="l"/>
            <a:endParaRPr kumimoji="1" lang="en-US" altLang="ja-JP" sz="900" dirty="0">
              <a:solidFill>
                <a:schemeClr val="tx1"/>
              </a:solidFill>
              <a:latin typeface="+mn-ea"/>
            </a:endParaRPr>
          </a:p>
          <a:p>
            <a:pPr algn="l"/>
            <a:endParaRPr kumimoji="1" lang="en-US" altLang="ja-JP" sz="900" dirty="0" smtClean="0">
              <a:solidFill>
                <a:schemeClr val="tx1"/>
              </a:solidFill>
              <a:latin typeface="+mn-ea"/>
            </a:endParaRPr>
          </a:p>
          <a:p>
            <a:pPr algn="l"/>
            <a:endParaRPr kumimoji="1" lang="ja-JP" altLang="en-US" sz="600" dirty="0">
              <a:solidFill>
                <a:schemeClr val="tx1"/>
              </a:solidFill>
              <a:latin typeface="+mn-ea"/>
            </a:endParaRPr>
          </a:p>
        </p:txBody>
      </p:sp>
      <p:sp>
        <p:nvSpPr>
          <p:cNvPr id="8" name="テキスト ボックス 7"/>
          <p:cNvSpPr txBox="1"/>
          <p:nvPr/>
        </p:nvSpPr>
        <p:spPr>
          <a:xfrm>
            <a:off x="261193" y="3203848"/>
            <a:ext cx="6480720" cy="1554272"/>
          </a:xfrm>
          <a:prstGeom prst="rect">
            <a:avLst/>
          </a:prstGeom>
          <a:noFill/>
          <a:ln w="38100">
            <a:solidFill>
              <a:schemeClr val="tx1"/>
            </a:solidFill>
          </a:ln>
        </p:spPr>
        <p:txBody>
          <a:bodyPr wrap="square" rtlCol="0">
            <a:spAutoFit/>
          </a:bodyPr>
          <a:lstStyle/>
          <a:p>
            <a:pPr algn="ctr"/>
            <a:r>
              <a:rPr kumimoji="1" lang="ja-JP" altLang="en-US" sz="1100" dirty="0" smtClean="0">
                <a:latin typeface="HGS創英角ﾎﾟｯﾌﾟ体" panose="040B0A00000000000000" pitchFamily="50" charset="-128"/>
                <a:ea typeface="HGS創英角ﾎﾟｯﾌﾟ体" panose="040B0A00000000000000" pitchFamily="50" charset="-128"/>
              </a:rPr>
              <a:t>このようなことで、お悩みではないでしょうか？</a:t>
            </a:r>
            <a:endParaRPr kumimoji="1" lang="en-US" altLang="ja-JP" sz="1100" dirty="0" smtClean="0">
              <a:latin typeface="HGS創英角ﾎﾟｯﾌﾟ体" panose="040B0A00000000000000" pitchFamily="50" charset="-128"/>
              <a:ea typeface="HGS創英角ﾎﾟｯﾌﾟ体" panose="040B0A00000000000000" pitchFamily="50" charset="-128"/>
            </a:endParaRPr>
          </a:p>
          <a:p>
            <a:r>
              <a:rPr lang="ja-JP" altLang="en-US" sz="1050" dirty="0" smtClean="0">
                <a:latin typeface="+mj-ea"/>
                <a:ea typeface="+mj-ea"/>
              </a:rPr>
              <a:t>□事業の戦略</a:t>
            </a:r>
            <a:r>
              <a:rPr lang="en-US" altLang="ja-JP" sz="1050" dirty="0" smtClean="0">
                <a:latin typeface="+mj-ea"/>
                <a:ea typeface="+mj-ea"/>
              </a:rPr>
              <a:t>(</a:t>
            </a:r>
            <a:r>
              <a:rPr lang="ja-JP" altLang="en-US" sz="1050" dirty="0" smtClean="0">
                <a:latin typeface="+mj-ea"/>
                <a:ea typeface="+mj-ea"/>
              </a:rPr>
              <a:t>計画）事態が漠然としていて、方向性が固まっていない</a:t>
            </a:r>
            <a:endParaRPr kumimoji="1" lang="en-US" altLang="ja-JP" sz="1050" dirty="0" smtClean="0">
              <a:latin typeface="+mj-ea"/>
              <a:ea typeface="+mj-ea"/>
            </a:endParaRPr>
          </a:p>
          <a:p>
            <a:r>
              <a:rPr lang="ja-JP" altLang="en-US" sz="1050" dirty="0" smtClean="0">
                <a:latin typeface="+mj-ea"/>
                <a:ea typeface="+mj-ea"/>
              </a:rPr>
              <a:t>□事業の戦略（計画）は描いたが、具体的にどのように事業を進めていけばよいかわからない</a:t>
            </a:r>
            <a:endParaRPr lang="en-US" altLang="ja-JP" sz="1050" dirty="0" smtClean="0">
              <a:latin typeface="+mj-ea"/>
              <a:ea typeface="+mj-ea"/>
            </a:endParaRPr>
          </a:p>
          <a:p>
            <a:r>
              <a:rPr kumimoji="1" lang="ja-JP" altLang="en-US" sz="1050" dirty="0" smtClean="0">
                <a:latin typeface="+mj-ea"/>
                <a:ea typeface="+mj-ea"/>
              </a:rPr>
              <a:t>□実際に事業を推進する人（組織）が決まっていない</a:t>
            </a:r>
            <a:endParaRPr kumimoji="1" lang="en-US" altLang="ja-JP" sz="1050" dirty="0" smtClean="0">
              <a:latin typeface="+mj-ea"/>
              <a:ea typeface="+mj-ea"/>
            </a:endParaRPr>
          </a:p>
          <a:p>
            <a:r>
              <a:rPr lang="ja-JP" altLang="en-US" sz="1050" dirty="0" smtClean="0">
                <a:latin typeface="+mj-ea"/>
                <a:ea typeface="+mj-ea"/>
              </a:rPr>
              <a:t>□事業をスタートした後の検証・見直しの体制が構築されていない</a:t>
            </a:r>
            <a:endParaRPr lang="en-US" altLang="ja-JP" sz="1050" dirty="0" smtClean="0">
              <a:latin typeface="+mj-ea"/>
              <a:ea typeface="+mj-ea"/>
            </a:endParaRPr>
          </a:p>
          <a:p>
            <a:r>
              <a:rPr lang="ja-JP" altLang="en-US" sz="1050" dirty="0" smtClean="0"/>
              <a:t>□他地域や他組織との連携をどのように図ればよいかイメージが出来ない</a:t>
            </a:r>
            <a:endParaRPr lang="en-US" altLang="ja-JP" sz="1050" dirty="0"/>
          </a:p>
          <a:p>
            <a:r>
              <a:rPr kumimoji="1" lang="ja-JP" altLang="en-US" sz="1050" dirty="0" smtClean="0"/>
              <a:t>□人材育成や雇用の創出にどのように結び付けていくかイメージが出来ない</a:t>
            </a:r>
            <a:endParaRPr kumimoji="1" lang="en-US" altLang="ja-JP" sz="1050" dirty="0" smtClean="0"/>
          </a:p>
          <a:p>
            <a:r>
              <a:rPr lang="ja-JP" altLang="en-US" sz="1050" dirty="0" smtClean="0"/>
              <a:t>□既に過去、他地域で取り扱った内容で斬新さが出せていない</a:t>
            </a:r>
            <a:endParaRPr lang="en-US" altLang="ja-JP" sz="1050" dirty="0" smtClean="0"/>
          </a:p>
          <a:p>
            <a:r>
              <a:rPr kumimoji="1" lang="ja-JP" altLang="en-US" sz="1050" dirty="0" smtClean="0"/>
              <a:t>□他地域で取り組んでいる最新の成功事例が知りたい</a:t>
            </a:r>
            <a:endParaRPr kumimoji="1" lang="ja-JP" altLang="en-US" sz="1050" dirty="0"/>
          </a:p>
        </p:txBody>
      </p:sp>
      <p:sp>
        <p:nvSpPr>
          <p:cNvPr id="4" name="テキスト ボックス 3"/>
          <p:cNvSpPr txBox="1"/>
          <p:nvPr/>
        </p:nvSpPr>
        <p:spPr>
          <a:xfrm>
            <a:off x="280485" y="8028384"/>
            <a:ext cx="6461428" cy="984885"/>
          </a:xfrm>
          <a:prstGeom prst="rect">
            <a:avLst/>
          </a:prstGeom>
          <a:noFill/>
          <a:ln w="57150">
            <a:solidFill>
              <a:schemeClr val="tx1"/>
            </a:solidFill>
          </a:ln>
        </p:spPr>
        <p:txBody>
          <a:bodyPr wrap="square" rtlCol="0">
            <a:spAutoFit/>
          </a:bodyPr>
          <a:lstStyle/>
          <a:p>
            <a:pPr algn="ctr"/>
            <a:r>
              <a:rPr kumimoji="1" lang="ja-JP" altLang="en-US" b="1" u="sng" dirty="0" smtClean="0"/>
              <a:t>お問い合わせ　</a:t>
            </a:r>
            <a:r>
              <a:rPr kumimoji="1" lang="ja-JP" altLang="en-US" dirty="0" smtClean="0"/>
              <a:t>　相談は無料です。</a:t>
            </a:r>
            <a:endParaRPr kumimoji="1" lang="en-US" altLang="ja-JP" dirty="0" smtClean="0"/>
          </a:p>
          <a:p>
            <a:pPr algn="ctr"/>
            <a:r>
              <a:rPr kumimoji="1" lang="ja-JP" altLang="en-US" sz="1200" dirty="0" smtClean="0"/>
              <a:t>地域活性化・人材育成コンサルの</a:t>
            </a:r>
            <a:r>
              <a:rPr kumimoji="1" lang="ja-JP" altLang="en-US" sz="1200" dirty="0" smtClean="0"/>
              <a:t>　株式会社</a:t>
            </a:r>
            <a:r>
              <a:rPr kumimoji="1" lang="ja-JP" altLang="en-US" dirty="0" smtClean="0"/>
              <a:t>ｵﾌｨｽたはら</a:t>
            </a:r>
            <a:r>
              <a:rPr kumimoji="1" lang="ja-JP" altLang="en-US" sz="1200" dirty="0" smtClean="0"/>
              <a:t>　</a:t>
            </a:r>
            <a:r>
              <a:rPr kumimoji="1" lang="en-US" altLang="ja-JP" sz="1200" dirty="0" smtClean="0"/>
              <a:t>http://officetahara.com/</a:t>
            </a:r>
          </a:p>
          <a:p>
            <a:pPr algn="ctr"/>
            <a:r>
              <a:rPr kumimoji="1" lang="ja-JP" altLang="en-US" sz="1100" dirty="0" smtClean="0"/>
              <a:t>東京都千代田区二番町１－２　番町ハイム５２０　☎０３－５３５７－１９５４ 　</a:t>
            </a:r>
            <a:r>
              <a:rPr kumimoji="1" lang="en-US" altLang="ja-JP" sz="1100" dirty="0" smtClean="0"/>
              <a:t>FAX</a:t>
            </a:r>
            <a:r>
              <a:rPr kumimoji="1" lang="ja-JP" altLang="en-US" sz="1100" dirty="0" smtClean="0"/>
              <a:t>０３－５３５７－１９６４</a:t>
            </a:r>
            <a:endParaRPr kumimoji="1" lang="en-US" altLang="ja-JP" sz="1100" dirty="0" smtClean="0"/>
          </a:p>
          <a:p>
            <a:pPr algn="ctr"/>
            <a:r>
              <a:rPr kumimoji="1" lang="ja-JP" altLang="en-US" sz="1100" dirty="0" smtClean="0"/>
              <a:t>または　</a:t>
            </a:r>
            <a:r>
              <a:rPr kumimoji="1" lang="en-US" altLang="ja-JP" sz="1100" dirty="0" smtClean="0"/>
              <a:t>E-Mail</a:t>
            </a:r>
            <a:r>
              <a:rPr kumimoji="1" lang="ja-JP" altLang="en-US" sz="1100" dirty="0" smtClean="0"/>
              <a:t>　</a:t>
            </a:r>
            <a:r>
              <a:rPr kumimoji="1" lang="en-US" altLang="ja-JP" sz="1100" dirty="0" smtClean="0">
                <a:hlinkClick r:id="rId3"/>
              </a:rPr>
              <a:t>htahara@officetahara.com</a:t>
            </a:r>
            <a:r>
              <a:rPr kumimoji="1" lang="ja-JP" altLang="en-US" sz="1100" dirty="0" smtClean="0"/>
              <a:t>　まで　お気軽に！</a:t>
            </a:r>
            <a:endParaRPr kumimoji="1" lang="ja-JP" altLang="en-US" sz="1100" dirty="0"/>
          </a:p>
        </p:txBody>
      </p:sp>
      <p:sp>
        <p:nvSpPr>
          <p:cNvPr id="10" name="テキスト ボックス 9"/>
          <p:cNvSpPr txBox="1"/>
          <p:nvPr/>
        </p:nvSpPr>
        <p:spPr>
          <a:xfrm>
            <a:off x="280485" y="1043608"/>
            <a:ext cx="6336159" cy="2123658"/>
          </a:xfrm>
          <a:prstGeom prst="rect">
            <a:avLst/>
          </a:prstGeom>
          <a:noFill/>
        </p:spPr>
        <p:txBody>
          <a:bodyPr wrap="square" rtlCol="0">
            <a:spAutoFit/>
          </a:bodyPr>
          <a:lstStyle/>
          <a:p>
            <a:r>
              <a:rPr kumimoji="1" lang="ja-JP" altLang="en-US" sz="1100" dirty="0" smtClean="0"/>
              <a:t>平成</a:t>
            </a:r>
            <a:r>
              <a:rPr kumimoji="1" lang="en-US" altLang="ja-JP" sz="1100" dirty="0" smtClean="0"/>
              <a:t>28</a:t>
            </a:r>
            <a:r>
              <a:rPr kumimoji="1" lang="ja-JP" altLang="en-US" sz="1100" dirty="0" smtClean="0"/>
              <a:t>年</a:t>
            </a:r>
            <a:r>
              <a:rPr kumimoji="1" lang="en-US" altLang="ja-JP" sz="1100" dirty="0" smtClean="0"/>
              <a:t>3</a:t>
            </a:r>
            <a:r>
              <a:rPr kumimoji="1" lang="ja-JP" altLang="en-US" sz="1100" dirty="0" smtClean="0"/>
              <a:t>月</a:t>
            </a:r>
            <a:r>
              <a:rPr kumimoji="1" lang="en-US" altLang="ja-JP" sz="1100" dirty="0" smtClean="0"/>
              <a:t>18</a:t>
            </a:r>
            <a:r>
              <a:rPr kumimoji="1" lang="ja-JP" altLang="en-US" sz="1100" dirty="0" smtClean="0"/>
              <a:t>日付で、内閣府地方創生推進室より発表がありました、地方創生加速化交付金の交付対象事業の決定通知に記載されている全国の自治体様へ向けてご案内をしております。</a:t>
            </a:r>
            <a:endParaRPr kumimoji="1" lang="en-US" altLang="ja-JP" sz="1100" dirty="0" smtClean="0"/>
          </a:p>
          <a:p>
            <a:endParaRPr lang="en-US" altLang="ja-JP" sz="1100" dirty="0"/>
          </a:p>
          <a:p>
            <a:r>
              <a:rPr kumimoji="1" lang="ja-JP" altLang="en-US" sz="1100" dirty="0" smtClean="0"/>
              <a:t>このたびは、突然のご連絡で申し訳ございません。</a:t>
            </a:r>
            <a:endParaRPr kumimoji="1" lang="en-US" altLang="ja-JP" sz="1100" dirty="0" smtClean="0"/>
          </a:p>
          <a:p>
            <a:r>
              <a:rPr kumimoji="1" lang="ja-JP" altLang="en-US" sz="1100" dirty="0" smtClean="0"/>
              <a:t>私は、東京を拠点とし、全国の地域活性化事業をサポートさせて頂いている株式会社オフィスたはらの代表取締役をしております田原洋樹と申します。</a:t>
            </a:r>
            <a:endParaRPr kumimoji="1" lang="en-US" altLang="ja-JP" sz="1100" dirty="0" smtClean="0"/>
          </a:p>
          <a:p>
            <a:r>
              <a:rPr kumimoji="1" lang="ja-JP" altLang="en-US" sz="1100" dirty="0" smtClean="0"/>
              <a:t>大手旅行会社ＪＴＢで観光促進事業に</a:t>
            </a:r>
            <a:r>
              <a:rPr kumimoji="1" lang="en-US" altLang="ja-JP" sz="1100" dirty="0" smtClean="0"/>
              <a:t>15</a:t>
            </a:r>
            <a:r>
              <a:rPr kumimoji="1" lang="ja-JP" altLang="en-US" sz="1100" dirty="0" smtClean="0"/>
              <a:t>年間携わり、リクルートでの人材育成コンサルを経て、現在は、厚生労働省管轄事業・実践型地域雇用創造推進事業や文部科学省大学ＣＯＣ事業をはじめ、官民を問わず、地域活性化や地域人材育成をサポートするコンサルティング会社を営んでおります。</a:t>
            </a:r>
            <a:endParaRPr kumimoji="1" lang="en-US" altLang="ja-JP" sz="1100" dirty="0" smtClean="0"/>
          </a:p>
          <a:p>
            <a:endParaRPr lang="en-US" altLang="ja-JP" sz="1100" dirty="0"/>
          </a:p>
          <a:p>
            <a:r>
              <a:rPr kumimoji="1" lang="ja-JP" altLang="en-US" sz="1100" dirty="0" smtClean="0"/>
              <a:t>このたびの「地方創生加速金事業」のサポートをさせて頂きたく、支援案内のご連絡をさせて頂きました。</a:t>
            </a:r>
            <a:endParaRPr kumimoji="1" lang="en-US" altLang="ja-JP" sz="1100" dirty="0" smtClean="0"/>
          </a:p>
          <a:p>
            <a:r>
              <a:rPr lang="ja-JP" altLang="en-US" sz="1100" dirty="0" smtClean="0"/>
              <a:t>是非、皆さまの事業促進のサポート役として、弊社活用をご検討くださいませ。</a:t>
            </a:r>
            <a:endParaRPr kumimoji="1" lang="ja-JP" altLang="en-US" sz="1100" dirty="0"/>
          </a:p>
        </p:txBody>
      </p:sp>
      <p:sp>
        <p:nvSpPr>
          <p:cNvPr id="11" name="テキスト ボックス 10"/>
          <p:cNvSpPr txBox="1"/>
          <p:nvPr/>
        </p:nvSpPr>
        <p:spPr>
          <a:xfrm>
            <a:off x="265137" y="4932040"/>
            <a:ext cx="6480720" cy="1554272"/>
          </a:xfrm>
          <a:prstGeom prst="rect">
            <a:avLst/>
          </a:prstGeom>
          <a:noFill/>
          <a:ln w="38100">
            <a:solidFill>
              <a:schemeClr val="tx1"/>
            </a:solidFill>
          </a:ln>
        </p:spPr>
        <p:txBody>
          <a:bodyPr wrap="square" rtlCol="0">
            <a:spAutoFit/>
          </a:bodyPr>
          <a:lstStyle/>
          <a:p>
            <a:pPr algn="ctr"/>
            <a:r>
              <a:rPr kumimoji="1" lang="ja-JP" altLang="en-US" sz="1100" dirty="0" smtClean="0">
                <a:latin typeface="HGS創英角ﾎﾟｯﾌﾟ体" panose="040B0A00000000000000" pitchFamily="50" charset="-128"/>
                <a:ea typeface="HGS創英角ﾎﾟｯﾌﾟ体" panose="040B0A00000000000000" pitchFamily="50" charset="-128"/>
              </a:rPr>
              <a:t>弊社がサポートさせて頂く内容</a:t>
            </a:r>
            <a:r>
              <a:rPr kumimoji="1" lang="en-US" altLang="ja-JP" sz="1100" dirty="0" smtClean="0">
                <a:latin typeface="HGS創英角ﾎﾟｯﾌﾟ体" panose="040B0A00000000000000" pitchFamily="50" charset="-128"/>
                <a:ea typeface="HGS創英角ﾎﾟｯﾌﾟ体" panose="040B0A00000000000000" pitchFamily="50" charset="-128"/>
              </a:rPr>
              <a:t>(</a:t>
            </a:r>
            <a:r>
              <a:rPr kumimoji="1" lang="ja-JP" altLang="en-US" sz="1100" dirty="0" smtClean="0">
                <a:latin typeface="HGS創英角ﾎﾟｯﾌﾟ体" panose="040B0A00000000000000" pitchFamily="50" charset="-128"/>
                <a:ea typeface="HGS創英角ﾎﾟｯﾌﾟ体" panose="040B0A00000000000000" pitchFamily="50" charset="-128"/>
              </a:rPr>
              <a:t>一例）</a:t>
            </a:r>
            <a:endParaRPr kumimoji="1" lang="en-US" altLang="ja-JP" sz="1100" dirty="0" smtClean="0">
              <a:latin typeface="HGS創英角ﾎﾟｯﾌﾟ体" panose="040B0A00000000000000" pitchFamily="50" charset="-128"/>
              <a:ea typeface="HGS創英角ﾎﾟｯﾌﾟ体" panose="040B0A00000000000000" pitchFamily="50" charset="-128"/>
            </a:endParaRPr>
          </a:p>
          <a:p>
            <a:r>
              <a:rPr lang="ja-JP" altLang="en-US" sz="1050" dirty="0" smtClean="0">
                <a:latin typeface="+mj-ea"/>
                <a:ea typeface="+mj-ea"/>
              </a:rPr>
              <a:t>□事業の戦略</a:t>
            </a:r>
            <a:r>
              <a:rPr lang="en-US" altLang="ja-JP" sz="1050" dirty="0" smtClean="0">
                <a:latin typeface="+mj-ea"/>
                <a:ea typeface="+mj-ea"/>
              </a:rPr>
              <a:t>(</a:t>
            </a:r>
            <a:r>
              <a:rPr lang="ja-JP" altLang="en-US" sz="1050" dirty="0" smtClean="0">
                <a:latin typeface="+mj-ea"/>
                <a:ea typeface="+mj-ea"/>
              </a:rPr>
              <a:t>計画）の再構築、ＫＰＩの設定、成果目標やプロジェクトのビジョン策定のサポート</a:t>
            </a:r>
            <a:endParaRPr kumimoji="1" lang="en-US" altLang="ja-JP" sz="1050" dirty="0" smtClean="0">
              <a:latin typeface="+mj-ea"/>
              <a:ea typeface="+mj-ea"/>
            </a:endParaRPr>
          </a:p>
          <a:p>
            <a:r>
              <a:rPr lang="ja-JP" altLang="en-US" sz="1050" dirty="0" smtClean="0">
                <a:latin typeface="+mj-ea"/>
                <a:ea typeface="+mj-ea"/>
              </a:rPr>
              <a:t>□事業の戦略（計画）に基づいた、具体的な行動計画</a:t>
            </a:r>
            <a:r>
              <a:rPr lang="en-US" altLang="ja-JP" sz="1050" dirty="0" smtClean="0">
                <a:latin typeface="+mj-ea"/>
                <a:ea typeface="+mj-ea"/>
              </a:rPr>
              <a:t>(</a:t>
            </a:r>
            <a:r>
              <a:rPr lang="ja-JP" altLang="en-US" sz="1050" dirty="0" smtClean="0">
                <a:latin typeface="+mj-ea"/>
                <a:ea typeface="+mj-ea"/>
              </a:rPr>
              <a:t>アクションプラン）の策定サポート</a:t>
            </a:r>
            <a:endParaRPr lang="en-US" altLang="ja-JP" sz="1050" dirty="0" smtClean="0">
              <a:latin typeface="+mj-ea"/>
              <a:ea typeface="+mj-ea"/>
            </a:endParaRPr>
          </a:p>
          <a:p>
            <a:r>
              <a:rPr kumimoji="1" lang="ja-JP" altLang="en-US" sz="1050" dirty="0" smtClean="0">
                <a:latin typeface="+mj-ea"/>
                <a:ea typeface="+mj-ea"/>
              </a:rPr>
              <a:t>□事業</a:t>
            </a:r>
            <a:r>
              <a:rPr kumimoji="1" lang="en-US" altLang="ja-JP" sz="1050" dirty="0" smtClean="0">
                <a:latin typeface="+mj-ea"/>
                <a:ea typeface="+mj-ea"/>
              </a:rPr>
              <a:t>(</a:t>
            </a:r>
            <a:r>
              <a:rPr kumimoji="1" lang="ja-JP" altLang="en-US" sz="1050" dirty="0" smtClean="0">
                <a:latin typeface="+mj-ea"/>
                <a:ea typeface="+mj-ea"/>
              </a:rPr>
              <a:t>プロジェクト）への有識者としての参画及び、委員会の運営、ファシリテーション、資料作成サポート</a:t>
            </a:r>
            <a:endParaRPr kumimoji="1" lang="en-US" altLang="ja-JP" sz="1050" dirty="0" smtClean="0">
              <a:latin typeface="+mj-ea"/>
              <a:ea typeface="+mj-ea"/>
            </a:endParaRPr>
          </a:p>
          <a:p>
            <a:r>
              <a:rPr lang="ja-JP" altLang="en-US" sz="1050" dirty="0" smtClean="0">
                <a:latin typeface="+mj-ea"/>
                <a:ea typeface="+mj-ea"/>
              </a:rPr>
              <a:t>□事業のプロセスマネジメントの実践（ＰＤＣＡサイクルの促進）、事業の検証や改善策のアドバイス</a:t>
            </a:r>
            <a:endParaRPr lang="en-US" altLang="ja-JP" sz="1050" dirty="0" smtClean="0">
              <a:latin typeface="+mj-ea"/>
              <a:ea typeface="+mj-ea"/>
            </a:endParaRPr>
          </a:p>
          <a:p>
            <a:r>
              <a:rPr lang="ja-JP" altLang="en-US" sz="1050" dirty="0" smtClean="0"/>
              <a:t>□他地域や他組織との連携のご提案とマッチングのサポート（産学官連携サポート）</a:t>
            </a:r>
            <a:endParaRPr lang="en-US" altLang="ja-JP" sz="1050" dirty="0"/>
          </a:p>
          <a:p>
            <a:r>
              <a:rPr kumimoji="1" lang="ja-JP" altLang="en-US" sz="1050" dirty="0" smtClean="0"/>
              <a:t>□各種人材育成セミナーのカリキュラム作成、運営、講師手配や資料作成</a:t>
            </a:r>
            <a:r>
              <a:rPr kumimoji="1" lang="ja-JP" altLang="en-US" sz="900" dirty="0" smtClean="0"/>
              <a:t>（女性活躍推進、ワークライフバランス他）</a:t>
            </a:r>
            <a:endParaRPr kumimoji="1" lang="en-US" altLang="ja-JP" sz="900" dirty="0" smtClean="0"/>
          </a:p>
          <a:p>
            <a:r>
              <a:rPr lang="ja-JP" altLang="en-US" sz="1050" dirty="0" smtClean="0"/>
              <a:t>□他地域の成功事例の紹介と、斬新なアイデアを創出する仕組みのご提案</a:t>
            </a:r>
            <a:endParaRPr lang="en-US" altLang="ja-JP" sz="1050" dirty="0" smtClean="0"/>
          </a:p>
          <a:p>
            <a:r>
              <a:rPr kumimoji="1" lang="ja-JP" altLang="en-US" sz="1050" dirty="0" smtClean="0"/>
              <a:t>□その他、観光プロモーション（ＤＭＯ）全般のサポートやインバウンド促進、</a:t>
            </a:r>
            <a:r>
              <a:rPr kumimoji="1" lang="en-US" altLang="ja-JP" sz="1050" dirty="0" smtClean="0"/>
              <a:t>6</a:t>
            </a:r>
            <a:r>
              <a:rPr kumimoji="1" lang="ja-JP" altLang="en-US" sz="1050" dirty="0" smtClean="0"/>
              <a:t>次産業化サポート、ＩＴ活用など</a:t>
            </a:r>
            <a:endParaRPr kumimoji="1" lang="ja-JP" altLang="en-US" sz="1050" dirty="0"/>
          </a:p>
        </p:txBody>
      </p:sp>
    </p:spTree>
    <p:extLst>
      <p:ext uri="{BB962C8B-B14F-4D97-AF65-F5344CB8AC3E}">
        <p14:creationId xmlns:p14="http://schemas.microsoft.com/office/powerpoint/2010/main" val="792059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633</Words>
  <Application>Microsoft Office PowerPoint</Application>
  <PresentationFormat>画面に合わせる (4:3)</PresentationFormat>
  <Paragraphs>38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 　　　　　　　　 地方自治体　政策課　ご担当者様　 　　　　　　　 　　　　地方創生加速化交付金事業を全力サポートします！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㈱オフィスたはら推薦 地域雇用創造推進事業（パッケージ事業） 専門プログラムのご案内</dc:title>
  <dc:creator>PCUser</dc:creator>
  <cp:lastModifiedBy>Owner</cp:lastModifiedBy>
  <cp:revision>31</cp:revision>
  <cp:lastPrinted>2016-04-19T09:13:45Z</cp:lastPrinted>
  <dcterms:created xsi:type="dcterms:W3CDTF">2012-01-05T06:50:55Z</dcterms:created>
  <dcterms:modified xsi:type="dcterms:W3CDTF">2016-04-19T09:19:23Z</dcterms:modified>
</cp:coreProperties>
</file>